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7A3"/>
    <a:srgbClr val="693288"/>
    <a:srgbClr val="9966FF"/>
    <a:srgbClr val="66FFFF"/>
    <a:srgbClr val="99FF66"/>
    <a:srgbClr val="FF0066"/>
    <a:srgbClr val="8116DA"/>
    <a:srgbClr val="F8C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475EAB-40CF-4273-B1F2-B7271FFD6F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57352-7A3E-428F-9D5E-D38CD2DC0779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EBD91-C145-4D2D-9B11-70038D6A79F3}" type="slidenum">
              <a:rPr lang="en-US"/>
              <a:pPr/>
              <a:t>19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025-0A24-4A3E-ABC1-1DADE3797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A252-5741-49AF-8CC1-5FD979C0D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794A-0B9E-420C-A645-D9FBB4227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20EC-75A7-4DC6-ADF8-D2A16B198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D24EA-D379-4FB1-A6FA-AE80AFF1F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3F5-A1C0-4470-81EF-72750FBF8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BC14-DA67-46F5-906E-B97463379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D5F-CA71-4142-A135-F1DC5B6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4FC7-8A07-41FF-9EA2-AFADD32D0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E8B-F847-4206-8D3A-851FADBA2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2709-4706-47DA-B8C7-6E777F05C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54C352-3816-41C2-9803-4529E5088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50913"/>
            <a:ext cx="7772400" cy="1470025"/>
          </a:xfrm>
          <a:ln>
            <a:pattFill prst="openDmnd">
              <a:fgClr>
                <a:srgbClr val="CC6600"/>
              </a:fgClr>
              <a:bgClr>
                <a:srgbClr val="FF00FF"/>
              </a:bgClr>
            </a:pattFill>
          </a:ln>
        </p:spPr>
        <p:txBody>
          <a:bodyPr/>
          <a:lstStyle/>
          <a:p>
            <a:r>
              <a:rPr lang="en-US" b="1">
                <a:solidFill>
                  <a:srgbClr val="5197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COMPUTER IN HOMOEOPATHY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B66-12AC-459C-B557-28E51CBF6F54}" type="datetime3">
              <a:rPr lang="en-US"/>
              <a:pPr/>
              <a:t>23 September 2019</a:t>
            </a:fld>
            <a:endParaRPr lang="en-US"/>
          </a:p>
        </p:txBody>
      </p:sp>
      <p:pic>
        <p:nvPicPr>
          <p:cNvPr id="3074" name="Picture 2" descr="college logo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076700"/>
            <a:ext cx="10429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Boenninghau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46038"/>
            <a:ext cx="1116012" cy="1366837"/>
          </a:xfrm>
          <a:prstGeom prst="rect">
            <a:avLst/>
          </a:prstGeom>
          <a:noFill/>
        </p:spPr>
      </p:pic>
      <p:pic>
        <p:nvPicPr>
          <p:cNvPr id="3078" name="Picture 6" descr="Hahneman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600000">
            <a:off x="8101013" y="44450"/>
            <a:ext cx="969962" cy="12969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52120" y="4941168"/>
            <a:ext cx="3024336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 err="1" smtClean="0"/>
              <a:t>Dr.</a:t>
            </a:r>
            <a:r>
              <a:rPr lang="en-IN" dirty="0" smtClean="0"/>
              <a:t> P.R. </a:t>
            </a:r>
            <a:r>
              <a:rPr lang="en-IN" dirty="0" err="1" smtClean="0"/>
              <a:t>Sisir</a:t>
            </a:r>
            <a:r>
              <a:rPr lang="en-IN" dirty="0" smtClean="0"/>
              <a:t> M.D. (</a:t>
            </a:r>
            <a:r>
              <a:rPr lang="en-IN" dirty="0" err="1" smtClean="0"/>
              <a:t>Hom</a:t>
            </a:r>
            <a:r>
              <a:rPr lang="en-IN" dirty="0" smtClean="0"/>
              <a:t>.)</a:t>
            </a:r>
            <a:endParaRPr lang="en-IN" dirty="0" smtClean="0"/>
          </a:p>
          <a:p>
            <a:r>
              <a:rPr lang="en-IN" dirty="0" smtClean="0"/>
              <a:t>Professor &amp; </a:t>
            </a:r>
            <a:r>
              <a:rPr lang="en-IN" dirty="0" err="1" smtClean="0"/>
              <a:t>HoD</a:t>
            </a:r>
            <a:endParaRPr lang="en-IN" dirty="0" smtClean="0"/>
          </a:p>
          <a:p>
            <a:r>
              <a:rPr lang="en-IN" dirty="0" smtClean="0"/>
              <a:t>Department of Paediatrics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3176 L 0.67552 0.410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66FF"/>
            </a:gs>
            <a:gs pos="100000">
              <a:srgbClr val="55261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79475" y="260350"/>
            <a:ext cx="714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16013" y="2805113"/>
            <a:ext cx="6696075" cy="1200150"/>
          </a:xfrm>
          <a:prstGeom prst="rect">
            <a:avLst/>
          </a:prstGeom>
          <a:noFill/>
          <a:ln w="9525">
            <a:pattFill prst="narVert">
              <a:fgClr>
                <a:schemeClr val="accent2"/>
              </a:fgClr>
              <a:bgClr>
                <a:srgbClr val="CC6600"/>
              </a:bgClr>
            </a:patt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sz="3600" b="1" u="sng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PROGRAMS IN HOMOEOPATHY</a:t>
            </a:r>
            <a:r>
              <a:rPr lang="en-US" sz="3600">
                <a:solidFill>
                  <a:srgbClr val="CC66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79475" y="260350"/>
            <a:ext cx="714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2075" y="2509838"/>
            <a:ext cx="89598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1979, Le Repertaise De Kent “Melanie”</a:t>
            </a:r>
            <a:r>
              <a:rPr lang="en-US" sz="2000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Docteur Georges Brous.</a:t>
            </a:r>
          </a:p>
          <a:p>
            <a:endParaRPr lang="en-US" b="1">
              <a:solidFill>
                <a:srgbClr val="CC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2000" b="1"/>
              <a:t> </a:t>
            </a: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Lamina Homoeopathic Repertory Analysis System</a:t>
            </a:r>
            <a:r>
              <a:rPr lang="en-US" sz="2400" b="1"/>
              <a:t> - </a:t>
            </a:r>
            <a:r>
              <a:rPr lang="en-US" sz="2000" b="1"/>
              <a:t>   </a:t>
            </a:r>
          </a:p>
          <a:p>
            <a:r>
              <a:rPr lang="en-US" sz="2000" b="1"/>
              <a:t>				</a:t>
            </a:r>
            <a:r>
              <a:rPr lang="en-US" sz="2000" b="1">
                <a:solidFill>
                  <a:srgbClr val="CC66FF"/>
                </a:solidFill>
              </a:rPr>
              <a:t>	        </a:t>
            </a:r>
            <a:r>
              <a:rPr lang="en-US" sz="2000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(Australia) – 14700 Symptoms</a:t>
            </a:r>
            <a:endParaRPr lang="en-US" sz="2000">
              <a:solidFill>
                <a:srgbClr val="CC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0825" y="2505075"/>
            <a:ext cx="84248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Hompath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en-US" sz="2000" b="1">
                <a:solidFill>
                  <a:srgbClr val="8F92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Jawahar J. Shaw </a:t>
            </a:r>
          </a:p>
          <a:p>
            <a:pPr>
              <a:buFontTx/>
              <a:buChar char="•"/>
            </a:pPr>
            <a:endParaRPr lang="en-US" sz="2000" b="1">
              <a:solidFill>
                <a:srgbClr val="8F922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Kentian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– </a:t>
            </a:r>
            <a:r>
              <a:rPr lang="en-US" sz="2000" b="1">
                <a:solidFill>
                  <a:srgbClr val="8F92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 Homoeopathic Book Corporation</a:t>
            </a:r>
          </a:p>
          <a:p>
            <a:pPr eaLnBrk="0" hangingPunct="0">
              <a:buFontTx/>
              <a:buChar char="•"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49313" y="2336800"/>
            <a:ext cx="789463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Repertory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RADAR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HRS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CIRA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Polychresta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Dolphin Cybernetic Systems Pvt. Ltd., Thane.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C3D91"/>
            </a:gs>
            <a:gs pos="12000">
              <a:srgbClr val="7005D4"/>
            </a:gs>
            <a:gs pos="30000">
              <a:srgbClr val="181CC7"/>
            </a:gs>
            <a:gs pos="60001">
              <a:srgbClr val="0A128C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714375"/>
            <a:ext cx="889317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ctr"/>
            <a:endParaRPr lang="en-US"/>
          </a:p>
          <a:p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CARA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SIMILIA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&amp; </a:t>
            </a: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CARALITE</a:t>
            </a:r>
            <a:r>
              <a:rPr lang="en-US" sz="2400" b="1" u="sng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Royal London Homoeopathic Hospital        </a:t>
            </a:r>
          </a:p>
          <a:p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		– 4 Front Computer England Ltd. </a:t>
            </a:r>
          </a:p>
          <a:p>
            <a:endParaRPr lang="en-US" sz="2000" b="1">
              <a:solidFill>
                <a:srgbClr val="99FF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MICROPATH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– Micro-therapeutics, England</a:t>
            </a:r>
          </a:p>
          <a:p>
            <a:endParaRPr lang="en-US" sz="2000" b="1">
              <a:solidFill>
                <a:srgbClr val="99FF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Homoeorep</a:t>
            </a: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Boenninghausen’s Technique – Dr. Roberts Bacheleric,  </a:t>
            </a:r>
          </a:p>
          <a:p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                      France</a:t>
            </a:r>
          </a:p>
          <a:p>
            <a:endParaRPr lang="en-US" sz="2000" b="1">
              <a:solidFill>
                <a:srgbClr val="99FF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Profile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– </a:t>
            </a:r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D. J. Vidlard, France</a:t>
            </a:r>
          </a:p>
          <a:p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Organon ’96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Dr. Dilip B. Dikshit – Bombay, ICR. 21st century, </a:t>
            </a:r>
          </a:p>
          <a:p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Homoeopathic Work-Station version 2.00. </a:t>
            </a:r>
          </a:p>
          <a:p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(Based on SCR System in use at the I.C.R.</a:t>
            </a:r>
          </a:p>
          <a:p>
            <a:pPr eaLnBrk="0" hangingPunct="0"/>
            <a:endParaRPr lang="en-US" sz="2000" b="1">
              <a:solidFill>
                <a:srgbClr val="99FF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3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15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58888" y="2336800"/>
            <a:ext cx="7680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Samuel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– </a:t>
            </a:r>
            <a:r>
              <a:rPr lang="en-US" sz="2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Co-operative Association, Holland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Kenbo</a:t>
            </a:r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– </a:t>
            </a:r>
            <a:r>
              <a:rPr lang="en-US" sz="2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Info-Axon Technologies Ltd., New Delhi/U.K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ISIS</a:t>
            </a:r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– </a:t>
            </a:r>
            <a:r>
              <a:rPr lang="en-US" sz="2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Witko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Stimulare</a:t>
            </a:r>
            <a:r>
              <a:rPr lang="en-US" sz="2000"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 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BF00"/>
            </a:gs>
            <a:gs pos="10001">
              <a:srgbClr val="F27300"/>
            </a:gs>
            <a:gs pos="25000">
              <a:srgbClr val="8F0040"/>
            </a:gs>
            <a:gs pos="50000">
              <a:srgbClr val="400040"/>
            </a:gs>
            <a:gs pos="80000">
              <a:srgbClr val="000040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42988" y="2765425"/>
            <a:ext cx="6877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FEATURES &amp; SIGNIFICANCE</a:t>
            </a:r>
          </a:p>
          <a:p>
            <a:pPr algn="ctr"/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THE MOST LEADING SOFT WARES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66FF"/>
            </a:gs>
            <a:gs pos="100000">
              <a:srgbClr val="CC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RADAR </a:t>
            </a: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apid </a:t>
            </a:r>
            <a:r>
              <a:rPr lang="en-US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 to </a:t>
            </a:r>
            <a:r>
              <a:rPr lang="en-US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rug </a:t>
            </a:r>
            <a:r>
              <a:rPr lang="en-US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imed </a:t>
            </a:r>
            <a:r>
              <a:rPr lang="en-US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esearch)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692150"/>
            <a:ext cx="0" cy="4897438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1125538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539750" y="1557338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39750" y="1989138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39750" y="2492375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39750" y="2997200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39750" y="3500438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743075" y="90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743075" y="928688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Since 1993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692275" y="1360488"/>
            <a:ext cx="597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Option of using the entire source repertories till date!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692275" y="1792288"/>
            <a:ext cx="553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Complete &amp; Synthesis Repertory in one platform!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743075" y="229711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Vithoulkas Expert system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743075" y="27749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Herscue module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1743075" y="3305175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Dr. Prakash Vakil Module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743075" y="3808413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Multi media Facility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1743075" y="4313238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Patient program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1743075" y="4816475"/>
            <a:ext cx="362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Encyclopaedia Homoeopathica</a:t>
            </a:r>
            <a:r>
              <a:rPr lang="en-US" b="1"/>
              <a:t> 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1743075" y="5438775"/>
            <a:ext cx="357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66"/>
                </a:solidFill>
              </a:rPr>
              <a:t>Materia medica Repertorization</a:t>
            </a: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539750" y="4005263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539750" y="4508500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539750" y="5013325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539750" y="5589588"/>
            <a:ext cx="1008063" cy="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96" grpId="0"/>
      <p:bldP spid="24597" grpId="0"/>
      <p:bldP spid="24598" grpId="0"/>
      <p:bldP spid="24599" grpId="0"/>
      <p:bldP spid="24600" grpId="0"/>
      <p:bldP spid="24601" grpId="0"/>
      <p:bldP spid="24602" grpId="0"/>
      <p:bldP spid="24603" grpId="0"/>
      <p:bldP spid="24604" grpId="0"/>
      <p:bldP spid="24605" grpId="0" animBg="1"/>
      <p:bldP spid="24606" grpId="0" animBg="1"/>
      <p:bldP spid="24607" grpId="0" animBg="1"/>
      <p:bldP spid="246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49053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HOMPATH	</a:t>
            </a: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(Classic ver. 8.0 – The Premium Collection)</a:t>
            </a:r>
            <a:endParaRPr lang="en-US" sz="2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539750" y="692150"/>
            <a:ext cx="0" cy="4968875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39750" y="1125538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39750" y="2636838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39750" y="3068638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43075" y="90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692275" y="981075"/>
            <a:ext cx="60769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Classic – Repertorisation module with 29 Repertories</a:t>
            </a:r>
          </a:p>
          <a:p>
            <a:r>
              <a:rPr lang="en-US" b="1">
                <a:solidFill>
                  <a:schemeClr val="bg1"/>
                </a:solidFill>
              </a:rPr>
              <a:t>	- Quick Repertorisation</a:t>
            </a:r>
          </a:p>
          <a:p>
            <a:r>
              <a:rPr lang="en-US" b="1">
                <a:solidFill>
                  <a:schemeClr val="bg1"/>
                </a:solidFill>
              </a:rPr>
              <a:t>	- Fast, Intelligent Search –entire database.</a:t>
            </a:r>
          </a:p>
          <a:p>
            <a:r>
              <a:rPr lang="en-US" b="1">
                <a:solidFill>
                  <a:schemeClr val="bg1"/>
                </a:solidFill>
              </a:rPr>
              <a:t>	- Repertorisation strategies &amp; expert anlaysis.</a:t>
            </a:r>
          </a:p>
          <a:p>
            <a:r>
              <a:rPr lang="en-US" b="1">
                <a:solidFill>
                  <a:schemeClr val="bg1"/>
                </a:solidFill>
              </a:rPr>
              <a:t>	- Remedy Analysis.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743075" y="2492375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Archives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743075" y="292417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Utilities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743075" y="3357563"/>
            <a:ext cx="240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Patient Management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743075" y="3789363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Case Analysis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743075" y="4221163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Links Tresorie &amp; Tresorie</a:t>
            </a:r>
            <a:r>
              <a:rPr lang="en-US" b="1"/>
              <a:t> 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743075" y="4652963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Materia Medica Live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539750" y="3500438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539750" y="3933825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539750" y="4365625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539750" y="4797425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39750" y="5229225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1763713" y="5084763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Hompath Assist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39750" y="5661025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1763713" y="5516563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Multilingual email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animBg="1"/>
      <p:bldP spid="25604" grpId="0" animBg="1"/>
      <p:bldP spid="25608" grpId="0" animBg="1"/>
      <p:bldP spid="25609" grpId="0" animBg="1"/>
      <p:bldP spid="25612" grpId="0"/>
      <p:bldP spid="25615" grpId="0"/>
      <p:bldP spid="25616" grpId="0"/>
      <p:bldP spid="25617" grpId="0"/>
      <p:bldP spid="25618" grpId="0"/>
      <p:bldP spid="25619" grpId="0"/>
      <p:bldP spid="25620" grpId="0"/>
      <p:bldP spid="25621" grpId="0" animBg="1"/>
      <p:bldP spid="25622" grpId="0" animBg="1"/>
      <p:bldP spid="25623" grpId="0" animBg="1"/>
      <p:bldP spid="25624" grpId="0" animBg="1"/>
      <p:bldP spid="25625" grpId="0" animBg="1"/>
      <p:bldP spid="25626" grpId="0"/>
      <p:bldP spid="25627" grpId="0" animBg="1"/>
      <p:bldP spid="256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49053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 &amp; SIMILIA</a:t>
            </a:r>
            <a:endParaRPr lang="en-US" sz="2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539750" y="692150"/>
            <a:ext cx="0" cy="4752975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9750" y="1125538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39750" y="2060575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743075" y="90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547813" y="1851025"/>
            <a:ext cx="683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 of Browsing between Repertories, making combined </a:t>
            </a:r>
          </a:p>
          <a:p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search between Repertories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547813" y="3148013"/>
            <a:ext cx="765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Provides Kent Repertory, Synthetic Repertory, Boericke’s Repertory,</a:t>
            </a:r>
          </a:p>
          <a:p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Phatak’s Repertory, BBR, Clarke’s Clinical Repertory 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528763" y="4083050"/>
            <a:ext cx="718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Provides Kent’s Lectures on Materia Medica, Boericke’s Materia </a:t>
            </a:r>
          </a:p>
          <a:p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Medica, Phatak’s Materia Medica &amp; Allen’s Materia Medica 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547813" y="915988"/>
            <a:ext cx="730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</a:t>
            </a:r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Repertory Software &amp; </a:t>
            </a:r>
            <a:r>
              <a:rPr lang="en-US" b="1" u="sng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SIMILIA</a:t>
            </a:r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for reference works to</a:t>
            </a:r>
          </a:p>
          <a:p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Search &amp; browse between Materia Medicas &amp; Repertory </a:t>
            </a:r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539750" y="3500438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539750" y="4365625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539750" y="5445125"/>
            <a:ext cx="1008063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547813" y="5222875"/>
            <a:ext cx="276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Create a New Repertory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 animBg="1"/>
      <p:bldP spid="26629" grpId="0" animBg="1"/>
      <p:bldP spid="26632" grpId="0"/>
      <p:bldP spid="26647" grpId="0"/>
      <p:bldP spid="26648" grpId="0"/>
      <p:bldP spid="26649" grpId="0"/>
      <p:bldP spid="26650" grpId="0" animBg="1"/>
      <p:bldP spid="26651" grpId="0" animBg="1"/>
      <p:bldP spid="26652" grpId="0" animBg="1"/>
      <p:bldP spid="26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hnne man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-26988"/>
            <a:ext cx="6480175" cy="6480176"/>
          </a:xfrm>
          <a:prstGeom prst="rect">
            <a:avLst/>
          </a:prstGeom>
          <a:solidFill>
            <a:srgbClr val="996633"/>
          </a:solidFill>
        </p:spPr>
      </p:pic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555875" y="0"/>
            <a:ext cx="4321175" cy="6921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PRANAMS AT THY FEET OF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en-US" sz="3600" b="1" u="sng">
                <a:solidFill>
                  <a:srgbClr val="693288"/>
                </a:solidFill>
              </a:rPr>
              <a:t>Other Soft wares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627313" y="1600200"/>
            <a:ext cx="4321175" cy="31242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8F92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CARALITE</a:t>
            </a:r>
          </a:p>
          <a:p>
            <a:r>
              <a:rPr lang="en-US">
                <a:solidFill>
                  <a:srgbClr val="8F92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REPERTORY</a:t>
            </a:r>
          </a:p>
          <a:p>
            <a:r>
              <a:rPr lang="en-US">
                <a:solidFill>
                  <a:srgbClr val="8F92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6932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STIMULARE</a:t>
            </a:r>
          </a:p>
          <a:p>
            <a:r>
              <a:rPr lang="en-US">
                <a:solidFill>
                  <a:srgbClr val="9917A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KENBO</a:t>
            </a:r>
          </a:p>
          <a:p>
            <a:r>
              <a:rPr lang="en-US">
                <a:solidFill>
                  <a:srgbClr val="8F92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8116D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how2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17A3"/>
          </a:solidFill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893175" cy="68580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75235"/>
                <a:gd name="adj2" fmla="val 4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66FF"/>
                  </a:solidFill>
                  <a:prstDash val="sysDot"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entury Gothic"/>
              </a:rPr>
              <a:t>THANK YOU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7588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Dedicated to the  Father of Repertory</a:t>
            </a:r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	</a:t>
            </a:r>
          </a:p>
        </p:txBody>
      </p:sp>
      <p:pic>
        <p:nvPicPr>
          <p:cNvPr id="7171" name="Picture 3" descr="BARON_CLEMENS_MARIA_FRANZ_V"/>
          <p:cNvPicPr>
            <a:picLocks noChangeAspect="1" noChangeArrowheads="1"/>
          </p:cNvPicPr>
          <p:nvPr/>
        </p:nvPicPr>
        <p:blipFill>
          <a:blip r:embed="rId2" cstate="print"/>
          <a:srcRect b="28168"/>
          <a:stretch>
            <a:fillRect/>
          </a:stretch>
        </p:blipFill>
        <p:spPr bwMode="auto">
          <a:xfrm>
            <a:off x="3059113" y="1268413"/>
            <a:ext cx="3241675" cy="381635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59113" y="4724400"/>
            <a:ext cx="3241675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32138" y="4646613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Dr. C. Boenninghausen</a:t>
            </a:r>
            <a:endParaRPr lang="en-US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2979738"/>
            <a:ext cx="8137525" cy="8810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buFont typeface="Symbol" pitchFamily="18" charset="2"/>
              <a:buNone/>
            </a:pPr>
            <a:r>
              <a:rPr lang="en-US" sz="32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INFORMATION STORAGE &amp; RETRIEVAL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42988" y="2773363"/>
            <a:ext cx="71294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buFont typeface="Symbol" pitchFamily="18" charset="2"/>
              <a:buNone/>
            </a:pPr>
            <a:r>
              <a:rPr lang="en-US" sz="3200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EXPERT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4213" y="2636838"/>
            <a:ext cx="7920037" cy="8810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buFont typeface="Symbol" pitchFamily="18" charset="2"/>
              <a:buNone/>
            </a:pP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COMPUTER ASSISTED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0825" y="2835275"/>
            <a:ext cx="8531225" cy="8810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buFont typeface="Symbol" pitchFamily="18" charset="2"/>
              <a:buNone/>
            </a:pP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SYSTEM WITH ARTIFICIAL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79475" y="260350"/>
            <a:ext cx="714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43213" y="2984500"/>
            <a:ext cx="3600450" cy="588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NETWORKING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79475" y="260350"/>
            <a:ext cx="714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71775" y="3068638"/>
            <a:ext cx="3384550" cy="5889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288</TotalTime>
  <Words>322</Words>
  <Application>Microsoft Office PowerPoint</Application>
  <PresentationFormat>On-screen Show (4:3)</PresentationFormat>
  <Paragraphs>91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Symbol</vt:lpstr>
      <vt:lpstr>Verdana</vt:lpstr>
      <vt:lpstr>Wingdings 2</vt:lpstr>
      <vt:lpstr>Aspect</vt:lpstr>
      <vt:lpstr>ROLE OF COMPUTER IN HOMOEOPATHY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RADAR (Rapid Aid to Drug Aimed Research)</vt:lpstr>
      <vt:lpstr>HOMPATH (Classic ver. 8.0 – The Premium Collection)</vt:lpstr>
      <vt:lpstr>CARA &amp; SIMILIA</vt:lpstr>
      <vt:lpstr>Other Soft wares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COMPUTER IN HOMOEOPATHY</dc:title>
  <dc:creator>Dr.Sisir</dc:creator>
  <cp:lastModifiedBy>Lib Lab One</cp:lastModifiedBy>
  <cp:revision>13</cp:revision>
  <dcterms:created xsi:type="dcterms:W3CDTF">2006-09-11T16:10:34Z</dcterms:created>
  <dcterms:modified xsi:type="dcterms:W3CDTF">2019-09-23T05:15:04Z</dcterms:modified>
</cp:coreProperties>
</file>